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Roboto Slab" charset="0"/>
      <p:regular r:id="rId32"/>
      <p:bold r:id="rId33"/>
    </p:embeddedFont>
    <p:embeddedFont>
      <p:font typeface="Roboto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41739FC-56D4-4C3A-90BD-E106B986BEDC}">
  <a:tblStyle styleId="{541739FC-56D4-4C3A-90BD-E106B986BE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050" y="229025"/>
            <a:ext cx="6380151" cy="48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5248850" y="362050"/>
            <a:ext cx="15039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øæ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826" y="167350"/>
            <a:ext cx="6634075" cy="4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1579125" y="229025"/>
            <a:ext cx="29706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Jeg kan det jeg skal</a:t>
            </a:r>
            <a:endParaRPr sz="11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Målsætning, evaluering og selvevaluering</a:t>
            </a:r>
            <a:endParaRPr sz="11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Selvbestemmelse og medbestemmelse</a:t>
            </a:r>
            <a:endParaRPr sz="1100"/>
          </a:p>
        </p:txBody>
      </p:sp>
      <p:sp>
        <p:nvSpPr>
          <p:cNvPr id="114" name="Shape 114"/>
          <p:cNvSpPr txBox="1"/>
          <p:nvPr/>
        </p:nvSpPr>
        <p:spPr>
          <a:xfrm>
            <a:off x="7011250" y="1597650"/>
            <a:ext cx="17049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311700" y="3663675"/>
            <a:ext cx="3117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Forforståelse - hvad ved jeg allerede?</a:t>
            </a:r>
            <a:endParaRPr sz="11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Hvad vil jeg gerne vide mere om?</a:t>
            </a:r>
            <a:endParaRPr sz="11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Hvad kan jeg bruge min viden til?</a:t>
            </a:r>
            <a:endParaRPr sz="1100"/>
          </a:p>
        </p:txBody>
      </p:sp>
      <p:sp>
        <p:nvSpPr>
          <p:cNvPr id="116" name="Shape 116"/>
          <p:cNvSpPr txBox="1"/>
          <p:nvPr/>
        </p:nvSpPr>
        <p:spPr>
          <a:xfrm>
            <a:off x="6418500" y="1195375"/>
            <a:ext cx="24138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Emner fra elevens eget liv</a:t>
            </a:r>
            <a:endParaRPr sz="11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Projektarbejde - elevens eget valg(evt. indenfor eget emne</a:t>
            </a:r>
            <a:endParaRPr sz="1100"/>
          </a:p>
        </p:txBody>
      </p:sp>
      <p:sp>
        <p:nvSpPr>
          <p:cNvPr id="117" name="Shape 117"/>
          <p:cNvSpPr txBox="1"/>
          <p:nvPr/>
        </p:nvSpPr>
        <p:spPr>
          <a:xfrm>
            <a:off x="680050" y="1444400"/>
            <a:ext cx="2184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Samarbejde - par/gruppe</a:t>
            </a:r>
            <a:endParaRPr sz="11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Roller i gruppearbejde</a:t>
            </a:r>
            <a:endParaRPr sz="11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Relation lærer-elev</a:t>
            </a:r>
            <a:endParaRPr sz="1100"/>
          </a:p>
        </p:txBody>
      </p:sp>
      <p:sp>
        <p:nvSpPr>
          <p:cNvPr id="118" name="Shape 118"/>
          <p:cNvSpPr txBox="1"/>
          <p:nvPr/>
        </p:nvSpPr>
        <p:spPr>
          <a:xfrm>
            <a:off x="6072575" y="3626725"/>
            <a:ext cx="2721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Test og prøver</a:t>
            </a:r>
            <a:endParaRPr sz="11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/>
              <a:t>Konkurrence - elevere konkurrere alene eller i grupper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Gæt og grimasser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Hvad laver du derhjemme</a:t>
            </a:r>
            <a:endParaRPr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da" sz="2400"/>
              <a:t>og hvor ofte</a:t>
            </a:r>
            <a:endParaRPr sz="2400"/>
          </a:p>
        </p:txBody>
      </p:sp>
      <p:sp>
        <p:nvSpPr>
          <p:cNvPr id="183" name="Shape 183"/>
          <p:cNvSpPr txBox="1"/>
          <p:nvPr/>
        </p:nvSpPr>
        <p:spPr>
          <a:xfrm>
            <a:off x="1264325" y="3676125"/>
            <a:ext cx="68484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>
                <a:solidFill>
                  <a:srgbClr val="FFFF00"/>
                </a:solidFill>
              </a:rPr>
              <a:t>Ofte		Ret ofte		Én gang om ugen		Sjældent		Aldrig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60950" y="356975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Hvad er klokken?</a:t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450" y="1264475"/>
            <a:ext cx="3574224" cy="357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Hvornår ...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87900" y="138444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står du op?							hvornår spiser du morgenmad?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går du i skole?						kommer du hjem?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laver du lektier?						går du til sport?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spiller du computer?					vasker du tøj?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spiser du aftensmad?					laver du mad?		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går du i seng?						sover du?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				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					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/>
              <a:t>sover du?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Hvor i huset? </a:t>
            </a:r>
            <a:endParaRPr sz="2400"/>
          </a:p>
        </p:txBody>
      </p:sp>
      <p:sp>
        <p:nvSpPr>
          <p:cNvPr id="201" name="Shape 201"/>
          <p:cNvSpPr txBox="1"/>
          <p:nvPr/>
        </p:nvSpPr>
        <p:spPr>
          <a:xfrm>
            <a:off x="814150" y="2902175"/>
            <a:ext cx="7662900" cy="1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En Kahoot</a:t>
            </a: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2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https://play.kahoot.it/#/?quizId=c73ca0da-2016-452a-a28d-71be42fbb4cb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Aktivering af gættestrategi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Quiz og byt  </a:t>
            </a:r>
            <a:endParaRPr sz="1800"/>
          </a:p>
        </p:txBody>
      </p:sp>
      <p:sp>
        <p:nvSpPr>
          <p:cNvPr id="207" name="Shape 207"/>
          <p:cNvSpPr txBox="1"/>
          <p:nvPr/>
        </p:nvSpPr>
        <p:spPr>
          <a:xfrm>
            <a:off x="2921350" y="3225950"/>
            <a:ext cx="29598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3639725" y="3206775"/>
            <a:ext cx="21933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husets rum og klokken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600"/>
              <a:t>Et stjerneløb</a:t>
            </a:r>
            <a:endParaRPr sz="9600"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da" sz="3000"/>
              <a:t>Forskellige måder at bo på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Mønsterbold</a:t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4283950" y="585750"/>
            <a:ext cx="3514800" cy="397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t="-1350" r="48175" b="1349"/>
          <a:stretch/>
        </p:blipFill>
        <p:spPr>
          <a:xfrm>
            <a:off x="4515688" y="776000"/>
            <a:ext cx="3051326" cy="3694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486550" y="1512300"/>
            <a:ext cx="3373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Vælg en glose, som du allerede kan :-)</a:t>
            </a: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Eleverne inddeles i par</a:t>
            </a: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Hvert par får en “boligform” udleveret </a:t>
            </a:r>
            <a:r>
              <a:rPr lang="da"/>
              <a:t>(tekst fra stjerneløbet)</a:t>
            </a:r>
            <a:endParaRPr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De skal skrive 3 kendetegn til boligformen</a:t>
            </a:r>
            <a:endParaRPr sz="24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a" sz="1800"/>
              <a:t>eksempelvis: </a:t>
            </a:r>
            <a:r>
              <a:rPr lang="da" sz="1800">
                <a:solidFill>
                  <a:srgbClr val="FFFF00"/>
                </a:solidFill>
              </a:rPr>
              <a:t>Kollektiv</a:t>
            </a:r>
            <a:endParaRPr sz="1800">
              <a:solidFill>
                <a:srgbClr val="FFFF00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a" sz="1800"/>
              <a:t>flere bor sammen</a:t>
            </a:r>
            <a:endParaRPr sz="1800"/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a" sz="1800"/>
              <a:t>fællesrum</a:t>
            </a:r>
            <a:endParaRPr sz="1800"/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a" sz="1800"/>
              <a:t>spiser sammen</a:t>
            </a:r>
            <a:endParaRPr sz="18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Herefter laves “human” vendespil</a:t>
            </a:r>
            <a:endParaRPr sz="24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a" sz="1800"/>
              <a:t>Nye par får nye boligformer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2178">
            <a:off x="6013774" y="2571750"/>
            <a:ext cx="1984150" cy="219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Quiz og byt</a:t>
            </a:r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x="3752050" y="3161600"/>
            <a:ext cx="187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>
                <a:solidFill>
                  <a:srgbClr val="FFFFFF"/>
                </a:solidFill>
              </a:rPr>
              <a:t>Boligformer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Synlige læringsmål for undervisningen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og evaluering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Evaluering af del 1</a:t>
            </a: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3007550" y="3206775"/>
            <a:ext cx="29214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Før-tekst arket udleveres</a:t>
            </a: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Barometrene tilføres grøn farve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0000"/>
                </a:solidFill>
              </a:rPr>
              <a:t>Læringsmål for del 2: Bolig</a:t>
            </a: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Jeg kan de danske gloser til boligens indretning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Jeg kan tegne mit eget drømmehus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Jeg kan beskrive mit eget drømmehus for min lærer og mine kammerater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Jeg kan skrive en fortælling om familien, der bor i mit drømmehus. Hvad de laver og hvornår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Eleverne læser om Tobias 13 år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/>
              <a:t>“Tænk” side 31-33</a:t>
            </a:r>
            <a:endParaRPr sz="1800"/>
          </a:p>
        </p:txBody>
      </p:sp>
      <p:sp>
        <p:nvSpPr>
          <p:cNvPr id="253" name="Shape 25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da"/>
              <a:t>laver opgaver A, B, C og 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Tegn dit værelse </a:t>
            </a:r>
            <a:r>
              <a:rPr lang="da" sz="3000"/>
              <a:t>med møbler, vindue(r) og dør</a:t>
            </a:r>
            <a:endParaRPr sz="3000"/>
          </a:p>
        </p:txBody>
      </p:sp>
      <p:sp>
        <p:nvSpPr>
          <p:cNvPr id="259" name="Shape 25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Beskriv dit værelse for dine kammerater i et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000"/>
              <a:t>Tea-party</a:t>
            </a:r>
            <a:endParaRPr sz="3000"/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l="15089" r="14823"/>
          <a:stretch/>
        </p:blipFill>
        <p:spPr>
          <a:xfrm>
            <a:off x="5175913" y="793300"/>
            <a:ext cx="3364175" cy="345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Elevopgave</a:t>
            </a: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Parvis</a:t>
            </a: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4961"/>
          <a:stretch/>
        </p:blipFill>
        <p:spPr>
          <a:xfrm rot="405873">
            <a:off x="5045564" y="328426"/>
            <a:ext cx="3540722" cy="448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Checkliste til eleverne</a:t>
            </a:r>
            <a:endParaRPr/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275" y="1358300"/>
            <a:ext cx="400050" cy="390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6" name="Shape 276"/>
          <p:cNvGraphicFramePr/>
          <p:nvPr/>
        </p:nvGraphicFramePr>
        <p:xfrm>
          <a:off x="1684425" y="126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{541739FC-56D4-4C3A-90BD-E106B986BEDC}</a:tableStyleId>
              </a:tblPr>
              <a:tblGrid>
                <a:gridCol w="5141775"/>
                <a:gridCol w="883750"/>
              </a:tblGrid>
              <a:tr h="6441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3000" b="1">
                          <a:solidFill>
                            <a:srgbClr val="38761D"/>
                          </a:solidFill>
                        </a:rPr>
                        <a:t>Opgaver</a:t>
                      </a:r>
                      <a:endParaRPr sz="3000" b="1">
                        <a:solidFill>
                          <a:srgbClr val="38761D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</a:tr>
              <a:tr h="3710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b="1"/>
                        <a:t>Vi har tegnet en plantegning af vores drømmebolig</a:t>
                      </a:r>
                      <a:endParaRPr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</a:tr>
              <a:tr h="3710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b="1"/>
                        <a:t>Vi har tegnet møbler ind på tegningen</a:t>
                      </a:r>
                      <a:endParaRPr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</a:tr>
              <a:tr h="3710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b="1"/>
                        <a:t>Vi har skrevet navn på værelser og møbler</a:t>
                      </a:r>
                      <a:endParaRPr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</a:tr>
              <a:tr h="6021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b="1"/>
                        <a:t>Vi har skrevet en tekst om familien og hvad familien laver i værelserne og hvordan de tjener penge til huset</a:t>
                      </a:r>
                      <a:endParaRPr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</a:tr>
              <a:tr h="3710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b="1"/>
                        <a:t>Vi kan fortælle hvor vores drømmebolig ligger</a:t>
                      </a:r>
                      <a:endParaRPr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</a:tr>
              <a:tr h="3710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b="1"/>
                        <a:t>Vi kan fortælle hvordan vores drømmebolig ser ud</a:t>
                      </a:r>
                      <a:endParaRPr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</a:tr>
              <a:tr h="3710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b="1"/>
                        <a:t>Vi kan fortælle, hvorfor det er vores drømmebolig</a:t>
                      </a:r>
                      <a:endParaRPr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Evaluering</a:t>
            </a: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543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>
                <a:solidFill>
                  <a:srgbClr val="FF0000"/>
                </a:solidFill>
              </a:rPr>
              <a:t>Pitch din drømmebolig</a:t>
            </a:r>
            <a:endParaRPr b="1">
              <a:solidFill>
                <a:srgbClr val="FF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Mens den ene makker fortæller, går den anden makker rundt og lytter.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Man må gerne stille spørgsmål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/>
              <a:t>Skift sker, når læreren giver signal.</a:t>
            </a:r>
            <a:endParaRPr/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600" y="859375"/>
            <a:ext cx="4067899" cy="34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87900" y="3143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0000"/>
                </a:solidFill>
              </a:rPr>
              <a:t>Mål i 3 niveauer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l="8969" t="3953" r="4119" b="67888"/>
          <a:stretch/>
        </p:blipFill>
        <p:spPr>
          <a:xfrm rot="1">
            <a:off x="1197275" y="3714425"/>
            <a:ext cx="2423275" cy="111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l="8578" t="31890" r="4502" b="41651"/>
          <a:stretch/>
        </p:blipFill>
        <p:spPr>
          <a:xfrm rot="1">
            <a:off x="3417150" y="2450100"/>
            <a:ext cx="2423275" cy="10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l="9021" t="57642" r="4067" b="14200"/>
          <a:stretch/>
        </p:blipFill>
        <p:spPr>
          <a:xfrm rot="1">
            <a:off x="5421275" y="1223225"/>
            <a:ext cx="2423275" cy="111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4">
            <a:alphaModFix/>
          </a:blip>
          <a:srcRect l="76589" t="10822" r="3425" b="12313"/>
          <a:stretch/>
        </p:blipFill>
        <p:spPr>
          <a:xfrm>
            <a:off x="1781550" y="2455362"/>
            <a:ext cx="795000" cy="10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 l="76589" t="10822" r="3425" b="12313"/>
          <a:stretch/>
        </p:blipFill>
        <p:spPr>
          <a:xfrm>
            <a:off x="3859175" y="1352250"/>
            <a:ext cx="795000" cy="10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 l="76589" t="10822" r="3425" b="12313"/>
          <a:stretch/>
        </p:blipFill>
        <p:spPr>
          <a:xfrm>
            <a:off x="6195425" y="140650"/>
            <a:ext cx="795000" cy="10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785425" y="3273800"/>
            <a:ext cx="718500" cy="977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3050250" y="2031713"/>
            <a:ext cx="682500" cy="977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5121925" y="772200"/>
            <a:ext cx="718500" cy="977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Slut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Kvalitetsstjernen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180575"/>
            <a:ext cx="4976550" cy="38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87900" y="3143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0000"/>
                </a:solidFill>
              </a:rPr>
              <a:t>Læring og mål på 3 niveauer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l="8969" t="3953" r="4119" b="67888"/>
          <a:stretch/>
        </p:blipFill>
        <p:spPr>
          <a:xfrm rot="1">
            <a:off x="1197275" y="3714425"/>
            <a:ext cx="2423275" cy="111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8578" t="31890" r="4502" b="41651"/>
          <a:stretch/>
        </p:blipFill>
        <p:spPr>
          <a:xfrm rot="1">
            <a:off x="3417150" y="2450100"/>
            <a:ext cx="2423275" cy="10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l="9021" t="57642" r="4067" b="14200"/>
          <a:stretch/>
        </p:blipFill>
        <p:spPr>
          <a:xfrm rot="1">
            <a:off x="5421275" y="1223225"/>
            <a:ext cx="2423275" cy="111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l="76589" t="10822" r="3425" b="12313"/>
          <a:stretch/>
        </p:blipFill>
        <p:spPr>
          <a:xfrm>
            <a:off x="1781550" y="2455362"/>
            <a:ext cx="795000" cy="10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76589" t="10822" r="3425" b="12313"/>
          <a:stretch/>
        </p:blipFill>
        <p:spPr>
          <a:xfrm>
            <a:off x="3859175" y="1352250"/>
            <a:ext cx="795000" cy="10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l="76589" t="10822" r="3425" b="12313"/>
          <a:stretch/>
        </p:blipFill>
        <p:spPr>
          <a:xfrm>
            <a:off x="6195425" y="140650"/>
            <a:ext cx="795000" cy="10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785425" y="3273800"/>
            <a:ext cx="718500" cy="977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3050250" y="2031713"/>
            <a:ext cx="682500" cy="977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5121925" y="772200"/>
            <a:ext cx="718500" cy="977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24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Bolig</a:t>
            </a: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235500" y="550925"/>
            <a:ext cx="8520600" cy="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da" sz="3000"/>
              <a:t>Tema: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0000"/>
                </a:solidFill>
              </a:rPr>
              <a:t>Læringsmål for del 1 -  Bolig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626375"/>
            <a:ext cx="8520600" cy="2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Jeg kender de danske gloser for en boligs forskellige rum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Jeg kan 12 danske verber, der knytter sig til livet i en bolig 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Jeg kan nævne minimum 10 forskellige boligformer  på dansk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da" sz="2400">
                <a:solidFill>
                  <a:srgbClr val="FFFFFF"/>
                </a:solidFill>
              </a:rPr>
              <a:t>Jeg kan sige klokken på dansk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Før-test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Elevens egen vurdering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Gæt et verbum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3505625" y="3168475"/>
            <a:ext cx="2614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rgbClr val="FFFFFF"/>
                </a:solidFill>
              </a:rPr>
              <a:t>Aktivering af gættestrategi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Skærmshow (16:9)</PresentationFormat>
  <Paragraphs>99</Paragraphs>
  <Slides>28</Slides>
  <Notes>28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Diastitler</vt:lpstr>
      </vt:variant>
      <vt:variant>
        <vt:i4>28</vt:i4>
      </vt:variant>
    </vt:vector>
  </HeadingPairs>
  <TitlesOfParts>
    <vt:vector size="33" baseType="lpstr">
      <vt:lpstr>Arial</vt:lpstr>
      <vt:lpstr>Roboto Slab</vt:lpstr>
      <vt:lpstr>Roboto</vt:lpstr>
      <vt:lpstr>Marina</vt:lpstr>
      <vt:lpstr>Simple Light</vt:lpstr>
      <vt:lpstr>Dias nummer 1</vt:lpstr>
      <vt:lpstr>Synlige læringsmål for undervisningen</vt:lpstr>
      <vt:lpstr>Kvalitetsstjernen</vt:lpstr>
      <vt:lpstr>Læring og mål på 3 niveauer</vt:lpstr>
      <vt:lpstr>Bolig</vt:lpstr>
      <vt:lpstr>Læringsmål for del 1 -  Bolig</vt:lpstr>
      <vt:lpstr>Før-test</vt:lpstr>
      <vt:lpstr>Elevens egen vurdering</vt:lpstr>
      <vt:lpstr>Gæt et verbum</vt:lpstr>
      <vt:lpstr>Gæt og grimasser</vt:lpstr>
      <vt:lpstr>Hvad laver du derhjemme og hvor ofte</vt:lpstr>
      <vt:lpstr>Hvad er klokken?</vt:lpstr>
      <vt:lpstr>Hvornår ...</vt:lpstr>
      <vt:lpstr>Hvor i huset? </vt:lpstr>
      <vt:lpstr>Quiz og byt  </vt:lpstr>
      <vt:lpstr>Et stjerneløb</vt:lpstr>
      <vt:lpstr>Mønsterbold</vt:lpstr>
      <vt:lpstr>Eleverne inddeles i par</vt:lpstr>
      <vt:lpstr>Quiz og byt</vt:lpstr>
      <vt:lpstr>Evaluering af del 1</vt:lpstr>
      <vt:lpstr>Læringsmål for del 2: Bolig</vt:lpstr>
      <vt:lpstr>Eleverne læser om Tobias 13 år “Tænk” side 31-33</vt:lpstr>
      <vt:lpstr>Tegn dit værelse med møbler, vindue(r) og dør</vt:lpstr>
      <vt:lpstr>Elevopgave</vt:lpstr>
      <vt:lpstr>Checkliste til eleverne</vt:lpstr>
      <vt:lpstr>Evaluering</vt:lpstr>
      <vt:lpstr>Mål i 3 niveauer</vt:lpstr>
      <vt:lpstr>Slut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[Udrejst] Marianne Flodgård [Udrejst] Schöttel  mari399d</dc:creator>
  <cp:lastModifiedBy>Ulrik Nielsen</cp:lastModifiedBy>
  <cp:revision>1</cp:revision>
  <dcterms:modified xsi:type="dcterms:W3CDTF">2018-06-20T14:19:22Z</dcterms:modified>
</cp:coreProperties>
</file>